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3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" Type="http://schemas.openxmlformats.org/officeDocument/2006/relationships/audio" Target="../media/media5.m4a"/><Relationship Id="rId16" Type="http://schemas.openxmlformats.org/officeDocument/2006/relationships/image" Target="../media/image16.jpg"/><Relationship Id="rId1" Type="http://schemas.microsoft.com/office/2007/relationships/media" Target="../media/media5.m4a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Finding Waldo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Timothy J Cain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2786CAA-9B79-79FA-8D0E-7A88DBAB3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7"/>
    </mc:Choice>
    <mc:Fallback>
      <p:transition spd="slow" advTm="10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39AD-6DB7-8341-C90F-6D4A5FA0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F88B-3E90-E045-3C06-D479AD6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Processing has a lot of factors that make it difficult.</a:t>
            </a:r>
          </a:p>
          <a:p>
            <a:r>
              <a:rPr lang="en-US" dirty="0"/>
              <a:t>Class Imbalance can greatly affect your output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A5543BB-0FD5-8DCB-DC60-B61D9E2A5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0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86"/>
    </mc:Choice>
    <mc:Fallback>
      <p:transition spd="slow" advTm="41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4BF6-A3E6-D980-8F29-63AC34FA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Thank you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531506A-E2DA-FB2D-7CBC-5C26A54DB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8"/>
    </mc:Choice>
    <mc:Fallback>
      <p:transition spd="slow" advTm="3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AC27-81E6-8ECD-4DE5-349DFB2D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6263A-823C-EDB4-9FC2-9FAC0FD7D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 online on Kaggle:</a:t>
            </a:r>
          </a:p>
          <a:p>
            <a:pPr lvl="1"/>
            <a:r>
              <a:rPr lang="en-US" dirty="0"/>
              <a:t>Includes:</a:t>
            </a:r>
          </a:p>
          <a:p>
            <a:pPr lvl="2"/>
            <a:r>
              <a:rPr lang="en-US" dirty="0"/>
              <a:t>Original Size </a:t>
            </a:r>
          </a:p>
          <a:p>
            <a:pPr lvl="2"/>
            <a:r>
              <a:rPr lang="en-US" dirty="0"/>
              <a:t>64x64 </a:t>
            </a:r>
            <a:r>
              <a:rPr lang="en-US" dirty="0" err="1"/>
              <a:t>rgb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, gray split into waldo and not waldo</a:t>
            </a:r>
          </a:p>
          <a:p>
            <a:pPr lvl="2"/>
            <a:r>
              <a:rPr lang="en-US" dirty="0"/>
              <a:t>128x128 </a:t>
            </a:r>
            <a:r>
              <a:rPr lang="en-US" dirty="0" err="1"/>
              <a:t>rgb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, gray split into waldo and not waldo</a:t>
            </a:r>
          </a:p>
          <a:p>
            <a:pPr lvl="2"/>
            <a:r>
              <a:rPr lang="en-US" dirty="0"/>
              <a:t>256x256 </a:t>
            </a:r>
            <a:r>
              <a:rPr lang="en-US" dirty="0" err="1"/>
              <a:t>rgb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, gray split into waldo and not waldo</a:t>
            </a:r>
          </a:p>
          <a:p>
            <a:r>
              <a:rPr lang="en-US" dirty="0"/>
              <a:t>Link: </a:t>
            </a:r>
          </a:p>
          <a:p>
            <a:pPr lvl="1"/>
            <a:r>
              <a:rPr lang="en-US" dirty="0"/>
              <a:t>https://www.kaggle.com/datasets/residentmario/wheres-waldo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3323A44-A130-2AB0-DB25-7556D48A3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27"/>
    </mc:Choice>
    <mc:Fallback>
      <p:transition spd="slow" advTm="34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F9FD-2FE2-8293-489C-F66C7141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58AE1-C13E-336C-C91F-53945065A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 classes: [“</a:t>
            </a:r>
            <a:r>
              <a:rPr lang="en-US" dirty="0" err="1"/>
              <a:t>notwaldo</a:t>
            </a:r>
            <a:r>
              <a:rPr lang="en-US" dirty="0"/>
              <a:t>”, ”waldo”]</a:t>
            </a:r>
          </a:p>
          <a:p>
            <a:r>
              <a:rPr lang="en-US" dirty="0"/>
              <a:t>Convolutional Neural Network:</a:t>
            </a:r>
          </a:p>
          <a:p>
            <a:pPr lvl="1"/>
            <a:r>
              <a:rPr lang="en-US" dirty="0"/>
              <a:t>2D Convolutional layer: 32 filters, kernel size=3, no padding, activation function=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Pooling Layer: 2 x 2</a:t>
            </a:r>
          </a:p>
          <a:p>
            <a:pPr lvl="1"/>
            <a:r>
              <a:rPr lang="en-US" dirty="0"/>
              <a:t>2D Convolutional layer: 64 filters, kernel size=3, no padding, activation function=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Pooling Layer: 2 x 2</a:t>
            </a:r>
          </a:p>
          <a:p>
            <a:pPr lvl="1"/>
            <a:r>
              <a:rPr lang="en-US" dirty="0"/>
              <a:t>Flatten Layer</a:t>
            </a:r>
          </a:p>
          <a:p>
            <a:pPr lvl="1"/>
            <a:r>
              <a:rPr lang="en-US" dirty="0"/>
              <a:t>Dense Layer: 128 nodes, activation function=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Dense Layer: 2 </a:t>
            </a:r>
            <a:r>
              <a:rPr lang="en-US" dirty="0" err="1"/>
              <a:t>softmax</a:t>
            </a:r>
            <a:r>
              <a:rPr lang="en-US" dirty="0"/>
              <a:t> outputs (either waldo, or not waldo)</a:t>
            </a:r>
          </a:p>
          <a:p>
            <a:pPr lvl="1"/>
            <a:endParaRPr lang="en-US" dirty="0"/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A39438A8-654B-847E-3E21-BE7B95176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01"/>
    </mc:Choice>
    <mc:Fallback>
      <p:transition spd="slow" advTm="55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F9FD-2FE2-8293-489C-F66C7141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58AE1-C13E-336C-C91F-53945065A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CNN:</a:t>
            </a:r>
          </a:p>
          <a:p>
            <a:pPr lvl="1"/>
            <a:r>
              <a:rPr lang="en-US" dirty="0"/>
              <a:t>5000 64x64 images of not waldo and </a:t>
            </a:r>
          </a:p>
          <a:p>
            <a:pPr lvl="1"/>
            <a:r>
              <a:rPr lang="en-US" dirty="0"/>
              <a:t>27 64x64 images of waldo</a:t>
            </a:r>
          </a:p>
          <a:p>
            <a:r>
              <a:rPr lang="en-US" dirty="0"/>
              <a:t>Test CNN by segmenting full image into 64x64 tiles and pass each tile through the CNN</a:t>
            </a:r>
          </a:p>
          <a:p>
            <a:r>
              <a:rPr lang="en-US" dirty="0"/>
              <a:t>The output is a tuple of confidence values for </a:t>
            </a:r>
            <a:r>
              <a:rPr lang="en-US" dirty="0" err="1"/>
              <a:t>notwaldo</a:t>
            </a:r>
            <a:r>
              <a:rPr lang="en-US" dirty="0"/>
              <a:t> and waldo</a:t>
            </a:r>
          </a:p>
          <a:p>
            <a:pPr lvl="1"/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DF4204E-6666-942C-F965-EEC8776A0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29"/>
    </mc:Choice>
    <mc:Fallback>
      <p:transition spd="slow" advTm="30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D912-6E62-0409-821C-CE26DE7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F3F1F-8B8A-289E-BB49-41BDC2CA7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Training Picture of Waldo is Different:</a:t>
            </a:r>
          </a:p>
          <a:p>
            <a:pPr lvl="1"/>
            <a:r>
              <a:rPr lang="en-US" dirty="0"/>
              <a:t>Different resolution</a:t>
            </a:r>
          </a:p>
          <a:p>
            <a:pPr lvl="1"/>
            <a:r>
              <a:rPr lang="en-US" dirty="0"/>
              <a:t>Waldo is further away or closer</a:t>
            </a:r>
          </a:p>
          <a:p>
            <a:pPr lvl="1"/>
            <a:r>
              <a:rPr lang="en-US" dirty="0"/>
              <a:t>Some images cut off Waldo</a:t>
            </a:r>
          </a:p>
          <a:p>
            <a:r>
              <a:rPr lang="en-US" dirty="0"/>
              <a:t>Training images:</a:t>
            </a:r>
          </a:p>
        </p:txBody>
      </p:sp>
      <p:pic>
        <p:nvPicPr>
          <p:cNvPr id="5" name="Picture 4" descr="A picture containing text, clipart, window&#10;&#10;Description automatically generated">
            <a:extLst>
              <a:ext uri="{FF2B5EF4-FFF2-40B4-BE49-F238E27FC236}">
                <a16:creationId xmlns:a16="http://schemas.microsoft.com/office/drawing/2014/main" id="{BF65F8A2-71D5-14D2-0158-F3D8AA2D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162" y="4927121"/>
            <a:ext cx="609600" cy="609600"/>
          </a:xfrm>
          <a:prstGeom prst="rect">
            <a:avLst/>
          </a:prstGeom>
        </p:spPr>
      </p:pic>
      <p:pic>
        <p:nvPicPr>
          <p:cNvPr id="7" name="Picture 6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557850BB-4277-C3EF-BB28-4F329A5CE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045" y="4927121"/>
            <a:ext cx="609600" cy="609600"/>
          </a:xfrm>
          <a:prstGeom prst="rect">
            <a:avLst/>
          </a:prstGeom>
        </p:spPr>
      </p:pic>
      <p:pic>
        <p:nvPicPr>
          <p:cNvPr id="9" name="Picture 8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21974E9B-9416-0FAB-49FA-317E8905B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716" y="4927121"/>
            <a:ext cx="609600" cy="609600"/>
          </a:xfrm>
          <a:prstGeom prst="rect">
            <a:avLst/>
          </a:prstGeom>
        </p:spPr>
      </p:pic>
      <p:pic>
        <p:nvPicPr>
          <p:cNvPr id="11" name="Picture 10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315CE20D-1DEE-D529-6470-0A614B008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387" y="4927121"/>
            <a:ext cx="609600" cy="609600"/>
          </a:xfrm>
          <a:prstGeom prst="rect">
            <a:avLst/>
          </a:prstGeom>
        </p:spPr>
      </p:pic>
      <p:pic>
        <p:nvPicPr>
          <p:cNvPr id="13" name="Picture 12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3208CF98-E16E-EC83-19B5-FC70D160E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058" y="4927121"/>
            <a:ext cx="609600" cy="609600"/>
          </a:xfrm>
          <a:prstGeom prst="rect">
            <a:avLst/>
          </a:prstGeom>
        </p:spPr>
      </p:pic>
      <p:pic>
        <p:nvPicPr>
          <p:cNvPr id="15" name="Picture 14" descr="A picture containing text, seat, window&#10;&#10;Description automatically generated">
            <a:extLst>
              <a:ext uri="{FF2B5EF4-FFF2-40B4-BE49-F238E27FC236}">
                <a16:creationId xmlns:a16="http://schemas.microsoft.com/office/drawing/2014/main" id="{8E089A41-3F80-37C9-2C9D-07C92A0DD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729" y="4927121"/>
            <a:ext cx="609600" cy="609600"/>
          </a:xfrm>
          <a:prstGeom prst="rect">
            <a:avLst/>
          </a:prstGeom>
        </p:spPr>
      </p:pic>
      <p:pic>
        <p:nvPicPr>
          <p:cNvPr id="17" name="Picture 16" descr="A picture containing text, dancer, doll&#10;&#10;Description automatically generated">
            <a:extLst>
              <a:ext uri="{FF2B5EF4-FFF2-40B4-BE49-F238E27FC236}">
                <a16:creationId xmlns:a16="http://schemas.microsoft.com/office/drawing/2014/main" id="{241DD9E2-0EC6-B47E-854B-50C2D91A4F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4927121"/>
            <a:ext cx="609600" cy="60960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BF430D81-A4EB-F166-CDCA-A72152CEED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4859" y="4927121"/>
            <a:ext cx="609600" cy="609600"/>
          </a:xfrm>
          <a:prstGeom prst="rect">
            <a:avLst/>
          </a:prstGeom>
        </p:spPr>
      </p:pic>
      <p:pic>
        <p:nvPicPr>
          <p:cNvPr id="21" name="Picture 20" descr="A picture containing text, slot machine, window&#10;&#10;Description automatically generated">
            <a:extLst>
              <a:ext uri="{FF2B5EF4-FFF2-40B4-BE49-F238E27FC236}">
                <a16:creationId xmlns:a16="http://schemas.microsoft.com/office/drawing/2014/main" id="{025CB4E8-9927-4730-045B-42554968C9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3318" y="4927121"/>
            <a:ext cx="609600" cy="609600"/>
          </a:xfrm>
          <a:prstGeom prst="rect">
            <a:avLst/>
          </a:prstGeom>
        </p:spPr>
      </p:pic>
      <p:pic>
        <p:nvPicPr>
          <p:cNvPr id="23" name="Picture 22" descr="A picture containing window&#10;&#10;Description automatically generated">
            <a:extLst>
              <a:ext uri="{FF2B5EF4-FFF2-40B4-BE49-F238E27FC236}">
                <a16:creationId xmlns:a16="http://schemas.microsoft.com/office/drawing/2014/main" id="{5D1444E7-13A7-1143-8C70-985C5CF3BF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0212" y="4931434"/>
            <a:ext cx="609600" cy="6096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B044A9A4-196B-BC70-FF59-2457A9E9F6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3095" y="4927121"/>
            <a:ext cx="609600" cy="609600"/>
          </a:xfrm>
          <a:prstGeom prst="rect">
            <a:avLst/>
          </a:prstGeom>
        </p:spPr>
      </p:pic>
      <p:pic>
        <p:nvPicPr>
          <p:cNvPr id="27" name="Picture 26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AD6FA87-391C-FFD5-38A3-9AE57571C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31554" y="4927121"/>
            <a:ext cx="609600" cy="609600"/>
          </a:xfrm>
          <a:prstGeom prst="rect">
            <a:avLst/>
          </a:prstGeom>
        </p:spPr>
      </p:pic>
      <p:pic>
        <p:nvPicPr>
          <p:cNvPr id="29" name="Picture 28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114A99C9-32EC-5F71-A0E0-CFA0E32884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91619" y="4927121"/>
            <a:ext cx="609600" cy="609600"/>
          </a:xfrm>
          <a:prstGeom prst="rect">
            <a:avLst/>
          </a:prstGeom>
        </p:spPr>
      </p:pic>
      <p:pic>
        <p:nvPicPr>
          <p:cNvPr id="31" name="Picture 30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65724C88-6A8D-30F1-DD8C-AA54DB2F4D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50108" y="4927121"/>
            <a:ext cx="609600" cy="609600"/>
          </a:xfrm>
          <a:prstGeom prst="rect">
            <a:avLst/>
          </a:prstGeom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ED28A032-50A0-6875-2160-BDF5A6F8F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10"/>
    </mc:Choice>
    <mc:Fallback>
      <p:transition spd="slow" advTm="42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C7FC-FE97-B2CC-F6A2-7518DFEA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0DBE6-C818-7FB8-E562-364D31AAB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imbalance:</a:t>
            </a:r>
          </a:p>
          <a:p>
            <a:pPr lvl="1"/>
            <a:r>
              <a:rPr lang="en-US" dirty="0"/>
              <a:t>5000 images of </a:t>
            </a:r>
            <a:r>
              <a:rPr lang="en-US" dirty="0" err="1"/>
              <a:t>notwaldo</a:t>
            </a:r>
            <a:endParaRPr lang="en-US" dirty="0"/>
          </a:p>
          <a:p>
            <a:pPr lvl="1"/>
            <a:r>
              <a:rPr lang="en-US" dirty="0"/>
              <a:t>27 images of waldo</a:t>
            </a:r>
          </a:p>
          <a:p>
            <a:r>
              <a:rPr lang="en-US" dirty="0"/>
              <a:t>Two approaches:</a:t>
            </a:r>
          </a:p>
          <a:p>
            <a:pPr lvl="1"/>
            <a:r>
              <a:rPr lang="en-US" dirty="0"/>
              <a:t>Oversample Waldo</a:t>
            </a:r>
          </a:p>
          <a:p>
            <a:pPr lvl="1"/>
            <a:r>
              <a:rPr lang="en-US" dirty="0" err="1"/>
              <a:t>Undersample</a:t>
            </a:r>
            <a:r>
              <a:rPr lang="en-US" dirty="0"/>
              <a:t> Not Waldo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A29E2B5-BD90-5F24-41ED-6AAFA44E1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7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37"/>
    </mc:Choice>
    <mc:Fallback>
      <p:transition spd="slow" advTm="58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0460-E172-142D-6D66-9C8014B7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C1774-C29E-611F-7C70-4D12C3ED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Didn’t Work. Why?</a:t>
            </a:r>
          </a:p>
          <a:p>
            <a:pPr lvl="1"/>
            <a:r>
              <a:rPr lang="en-US" dirty="0"/>
              <a:t>Class imbalance</a:t>
            </a:r>
          </a:p>
          <a:p>
            <a:pPr lvl="1"/>
            <a:r>
              <a:rPr lang="en-US" dirty="0"/>
              <a:t>Too much variance in the training data for Waldo</a:t>
            </a:r>
          </a:p>
          <a:p>
            <a:pPr lvl="1"/>
            <a:r>
              <a:rPr lang="en-US" dirty="0"/>
              <a:t>Needed to resize original image so it could be split evenly</a:t>
            </a:r>
          </a:p>
          <a:p>
            <a:pPr lvl="2"/>
            <a:r>
              <a:rPr lang="en-US" dirty="0"/>
              <a:t>Changed size and resolution of Waldo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BE32351-2663-2398-A67D-923B179899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7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81"/>
    </mc:Choice>
    <mc:Fallback>
      <p:transition spd="slow" advTm="4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7688-9E8C-11C8-34D4-93453586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0F6C9-3BA6-0F10-122F-E3CCA7D2A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verify that my CNN was learning what Waldo looks like.</a:t>
            </a:r>
          </a:p>
          <a:p>
            <a:r>
              <a:rPr lang="en-US" dirty="0"/>
              <a:t>Retrain model with smaller dataset:</a:t>
            </a:r>
          </a:p>
          <a:p>
            <a:pPr lvl="1"/>
            <a:r>
              <a:rPr lang="en-US" dirty="0"/>
              <a:t>100 images of not waldo</a:t>
            </a:r>
          </a:p>
          <a:p>
            <a:pPr lvl="1"/>
            <a:r>
              <a:rPr lang="en-US" dirty="0"/>
              <a:t>47 images of waldo</a:t>
            </a:r>
          </a:p>
          <a:p>
            <a:r>
              <a:rPr lang="en-US" dirty="0"/>
              <a:t>Test Images:</a:t>
            </a:r>
          </a:p>
          <a:p>
            <a:pPr lvl="1"/>
            <a:r>
              <a:rPr lang="en-US" dirty="0"/>
              <a:t>Not waldo: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Waldo:</a:t>
            </a:r>
          </a:p>
        </p:txBody>
      </p:sp>
      <p:pic>
        <p:nvPicPr>
          <p:cNvPr id="5" name="Picture 4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20BA1237-E766-D39E-BFFC-1D345F60C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17" y="4486385"/>
            <a:ext cx="619125" cy="64759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B8E8FE2-0A8B-B73E-1479-22BC3297A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018" y="5317611"/>
            <a:ext cx="619125" cy="657225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B8D43FE2-8271-B9CE-A4D7-209FA9C15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2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71"/>
    </mc:Choice>
    <mc:Fallback>
      <p:transition spd="slow" advTm="40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FBB0-5FDB-096E-9708-358F52D7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89C9E-DB7C-6876-13D1-AFE31FFA8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Waldo Test image:</a:t>
            </a:r>
          </a:p>
          <a:p>
            <a:pPr lvl="1"/>
            <a:r>
              <a:rPr lang="en-US" dirty="0"/>
              <a:t>Scores: </a:t>
            </a:r>
          </a:p>
          <a:p>
            <a:pPr lvl="2"/>
            <a:r>
              <a:rPr lang="en-US" dirty="0"/>
              <a:t>Not Waldo Confidence: 100%</a:t>
            </a:r>
          </a:p>
          <a:p>
            <a:pPr lvl="2"/>
            <a:r>
              <a:rPr lang="en-US" dirty="0"/>
              <a:t>Waldo Confidence: 0%</a:t>
            </a:r>
          </a:p>
          <a:p>
            <a:r>
              <a:rPr lang="en-US" dirty="0"/>
              <a:t>Waldo Test Image:</a:t>
            </a:r>
          </a:p>
          <a:p>
            <a:pPr lvl="1"/>
            <a:r>
              <a:rPr lang="en-US" dirty="0"/>
              <a:t>Scores:</a:t>
            </a:r>
          </a:p>
          <a:p>
            <a:pPr lvl="2"/>
            <a:r>
              <a:rPr lang="en-US" dirty="0"/>
              <a:t>Not Waldo Confidence: 9.462098e-8%</a:t>
            </a:r>
          </a:p>
          <a:p>
            <a:pPr lvl="2"/>
            <a:r>
              <a:rPr lang="en-US" dirty="0"/>
              <a:t>Waldo Confidence: 100%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1FC1894-3BF3-178E-41AB-D5604A29C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0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88"/>
    </mc:Choice>
    <mc:Fallback>
      <p:transition spd="slow" advTm="28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71</TotalTime>
  <Words>382</Words>
  <Application>Microsoft Office PowerPoint</Application>
  <PresentationFormat>Widescreen</PresentationFormat>
  <Paragraphs>69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Rockwell</vt:lpstr>
      <vt:lpstr>Tahoma</vt:lpstr>
      <vt:lpstr>Tw Cen MT</vt:lpstr>
      <vt:lpstr>Circuit</vt:lpstr>
      <vt:lpstr>Finding Waldo</vt:lpstr>
      <vt:lpstr>Dataset</vt:lpstr>
      <vt:lpstr>Initial Design</vt:lpstr>
      <vt:lpstr>Initial Design</vt:lpstr>
      <vt:lpstr>Pitfalls</vt:lpstr>
      <vt:lpstr>Pitfalls</vt:lpstr>
      <vt:lpstr>First Version</vt:lpstr>
      <vt:lpstr>Proof of concept</vt:lpstr>
      <vt:lpstr>Results</vt:lpstr>
      <vt:lpstr>What I Learned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Waldo</dc:title>
  <dc:creator>Living Meme</dc:creator>
  <cp:lastModifiedBy>Living Meme</cp:lastModifiedBy>
  <cp:revision>1</cp:revision>
  <dcterms:created xsi:type="dcterms:W3CDTF">2022-12-15T00:46:04Z</dcterms:created>
  <dcterms:modified xsi:type="dcterms:W3CDTF">2022-12-15T01:57:19Z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